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1"/>
  </p:notesMasterIdLst>
  <p:sldIdLst>
    <p:sldId id="263" r:id="rId2"/>
    <p:sldId id="266" r:id="rId3"/>
    <p:sldId id="303" r:id="rId4"/>
    <p:sldId id="304" r:id="rId5"/>
    <p:sldId id="260" r:id="rId6"/>
    <p:sldId id="285" r:id="rId7"/>
    <p:sldId id="290" r:id="rId8"/>
    <p:sldId id="291" r:id="rId9"/>
    <p:sldId id="287" r:id="rId10"/>
    <p:sldId id="297" r:id="rId11"/>
    <p:sldId id="288" r:id="rId12"/>
    <p:sldId id="295" r:id="rId13"/>
    <p:sldId id="293" r:id="rId14"/>
    <p:sldId id="298" r:id="rId15"/>
    <p:sldId id="299" r:id="rId16"/>
    <p:sldId id="305" r:id="rId17"/>
    <p:sldId id="271" r:id="rId18"/>
    <p:sldId id="284" r:id="rId19"/>
    <p:sldId id="261" r:id="rId20"/>
    <p:sldId id="279" r:id="rId21"/>
    <p:sldId id="280" r:id="rId22"/>
    <p:sldId id="281" r:id="rId23"/>
    <p:sldId id="306" r:id="rId24"/>
    <p:sldId id="307" r:id="rId25"/>
    <p:sldId id="269" r:id="rId26"/>
    <p:sldId id="301" r:id="rId27"/>
    <p:sldId id="275" r:id="rId28"/>
    <p:sldId id="302" r:id="rId29"/>
    <p:sldId id="278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9"/>
    <p:restoredTop sz="94658"/>
  </p:normalViewPr>
  <p:slideViewPr>
    <p:cSldViewPr snapToGrid="0">
      <p:cViewPr varScale="1">
        <p:scale>
          <a:sx n="101" d="100"/>
          <a:sy n="101" d="100"/>
        </p:scale>
        <p:origin x="208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0ABB1-3C74-7C4B-BBEE-D4E5C6D2D07F}" type="datetimeFigureOut">
              <a:rPr lang="de-DE" smtClean="0"/>
              <a:t>20.02.26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86A0A-7463-224B-A9A9-65DAB084EF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72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6A0A-7463-224B-A9A9-65DAB084EF0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10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6A0A-7463-224B-A9A9-65DAB084EF0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6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6A0A-7463-224B-A9A9-65DAB084EF0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40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6A0A-7463-224B-A9A9-65DAB084EF0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38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6A0A-7463-224B-A9A9-65DAB084EF0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23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6A0A-7463-224B-A9A9-65DAB084EF0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68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8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0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7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4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2/20/26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1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2/20/26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2/20/26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2/20/26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0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2/20/26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82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F0F08-FA2D-4BD7-ACD6-C9F0E961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4741B5-2837-110C-67E3-D0C1D3AC4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9D76179A-22C1-3B5F-6C83-5443007D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21" y="0"/>
            <a:ext cx="12191979" cy="69980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75DD73-3174-43D8-35C9-5F41C9DB0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7C6FAA-1ED5-5A17-A5AB-7F3A254B09C5}"/>
              </a:ext>
            </a:extLst>
          </p:cNvPr>
          <p:cNvSpPr/>
          <p:nvPr/>
        </p:nvSpPr>
        <p:spPr>
          <a:xfrm>
            <a:off x="358815" y="335666"/>
            <a:ext cx="2488557" cy="246217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66D42B63-844D-EB7A-BF47-A69E3A65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7" y="697067"/>
            <a:ext cx="1708616" cy="170481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0AC5CB9-EF41-E820-B50E-CA7CDC946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17762"/>
            <a:ext cx="12191979" cy="1003007"/>
          </a:xfrm>
        </p:spPr>
        <p:txBody>
          <a:bodyPr>
            <a:normAutofit/>
          </a:bodyPr>
          <a:lstStyle/>
          <a:p>
            <a:pPr algn="ctr"/>
            <a:r>
              <a:rPr lang="de-DE" b="1" dirty="0"/>
              <a:t>Auf das Leben – Konzert 2026</a:t>
            </a:r>
            <a:endParaRPr lang="de-DE" sz="2800" b="1" dirty="0"/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84C56C4C-989B-79B3-A306-D733D0719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" y="3789550"/>
            <a:ext cx="12191978" cy="2390842"/>
          </a:xfrm>
        </p:spPr>
        <p:txBody>
          <a:bodyPr>
            <a:noAutofit/>
          </a:bodyPr>
          <a:lstStyle/>
          <a:p>
            <a:pPr algn="ctr"/>
            <a:r>
              <a:rPr lang="de-AT" sz="3000" dirty="0">
                <a:latin typeface="+mj-lt"/>
              </a:rPr>
              <a:t>Konzeption, Dramaturgie und Moderation</a:t>
            </a:r>
          </a:p>
          <a:p>
            <a:pPr algn="ctr"/>
            <a:br>
              <a:rPr lang="de-AT" dirty="0">
                <a:latin typeface="+mj-lt"/>
              </a:rPr>
            </a:br>
            <a:endParaRPr lang="de-AT" dirty="0">
              <a:latin typeface="+mj-lt"/>
            </a:endParaRPr>
          </a:p>
          <a:p>
            <a:pPr algn="ctr"/>
            <a:r>
              <a:rPr lang="de-AT" dirty="0">
                <a:latin typeface="+mj-lt"/>
              </a:rPr>
              <a:t>Männerchor Götzis</a:t>
            </a:r>
            <a:br>
              <a:rPr lang="de-AT" dirty="0">
                <a:latin typeface="+mj-lt"/>
              </a:rPr>
            </a:br>
            <a:r>
              <a:rPr lang="de-AT" dirty="0">
                <a:latin typeface="+mj-lt"/>
              </a:rPr>
              <a:t>Jahreshauptversammlung 2026</a:t>
            </a:r>
          </a:p>
        </p:txBody>
      </p:sp>
    </p:spTree>
    <p:extLst>
      <p:ext uri="{BB962C8B-B14F-4D97-AF65-F5344CB8AC3E}">
        <p14:creationId xmlns:p14="http://schemas.microsoft.com/office/powerpoint/2010/main" val="397765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07C49-2C12-FBD5-C214-91C3E5A3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BE3337-32E3-91D2-C422-6EBC16F38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C98306F9-0DAD-1AE2-02D8-F8C49492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D8C8D5B-6DD0-392D-5D4D-F6A2CD9B18AF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C287A9-DFEC-32C8-3F36-7407A6D69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DE8DA6-F67E-44D6-35A2-11AA77195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DABA4DE-9806-6C5B-0E61-33492FB40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9C9BD5A9-4590-C94F-36E3-FE506843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9352D3E-75E4-9816-6F29-5A88C56A42F4}"/>
              </a:ext>
            </a:extLst>
          </p:cNvPr>
          <p:cNvSpPr txBox="1"/>
          <p:nvPr/>
        </p:nvSpPr>
        <p:spPr>
          <a:xfrm>
            <a:off x="1080655" y="1742194"/>
            <a:ext cx="259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Udo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Jürgens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6A87BF-A26D-53D6-E992-8936E8E1443C}"/>
              </a:ext>
            </a:extLst>
          </p:cNvPr>
          <p:cNvSpPr txBox="1"/>
          <p:nvPr/>
        </p:nvSpPr>
        <p:spPr>
          <a:xfrm>
            <a:off x="3532908" y="2353794"/>
            <a:ext cx="5250873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„Ich war noch niemals in New York“</a:t>
            </a:r>
          </a:p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&amp;  „Rock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me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Amadeus“ </a:t>
            </a:r>
          </a:p>
          <a:p>
            <a:pPr algn="ctr"/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Funktionierendes Leben und offene Fragen</a:t>
            </a:r>
          </a:p>
          <a:p>
            <a:pPr algn="ctr"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Im Spannungsfeld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Sicherheit vs. Sehnsucht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Erfolg vs. Sinn</a:t>
            </a:r>
          </a:p>
          <a:p>
            <a:pPr algn="ctr"/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Dramaturgischer Höhepunkt</a:t>
            </a: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vor der Pause.</a:t>
            </a:r>
          </a:p>
          <a:p>
            <a:pPr algn="ctr"/>
            <a:endParaRPr lang="de-DE"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24B8E5F-53E2-D7FB-10F3-BED4E9C98A74}"/>
              </a:ext>
            </a:extLst>
          </p:cNvPr>
          <p:cNvSpPr txBox="1"/>
          <p:nvPr/>
        </p:nvSpPr>
        <p:spPr>
          <a:xfrm>
            <a:off x="9795164" y="1742195"/>
            <a:ext cx="2008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Falco</a:t>
            </a:r>
          </a:p>
        </p:txBody>
      </p:sp>
      <p:pic>
        <p:nvPicPr>
          <p:cNvPr id="11266" name="Picture 2" descr="Udo Jürgens - Steckbrief, News, Bilder | GALA.de">
            <a:extLst>
              <a:ext uri="{FF2B5EF4-FFF2-40B4-BE49-F238E27FC236}">
                <a16:creationId xmlns:a16="http://schemas.microsoft.com/office/drawing/2014/main" id="{A506FDD7-7AE5-4BA3-96B4-FADF2923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3" y="2322152"/>
            <a:ext cx="2832562" cy="424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alco, Musiker – Wien Museum Online Sammlung">
            <a:extLst>
              <a:ext uri="{FF2B5EF4-FFF2-40B4-BE49-F238E27FC236}">
                <a16:creationId xmlns:a16="http://schemas.microsoft.com/office/drawing/2014/main" id="{1ECC57FB-FA17-CC90-05A1-BEA4BB4B3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t="6060" r="19006" b="22698"/>
          <a:stretch>
            <a:fillRect/>
          </a:stretch>
        </p:blipFill>
        <p:spPr bwMode="auto">
          <a:xfrm>
            <a:off x="8869728" y="2322152"/>
            <a:ext cx="2795799" cy="433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83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FC7BD-3979-E775-517C-427055194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4F7768-6CDB-63A8-5CBA-DD7B4CAC0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F8A911F3-87BD-F4C3-296D-8F9B878183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454D889-D22C-4B0B-403B-DB0CBAE810FE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60246-167A-A878-DB91-D7F662EF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7F5DFB-CCC3-1764-9E0E-257DABABC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FEACA4-4D5F-5C84-A17B-7E9121601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AB679D42-5CED-BF8A-A7D8-3FD516FCF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72D1008-00B6-AA23-5C25-E34E53A29043}"/>
              </a:ext>
            </a:extLst>
          </p:cNvPr>
          <p:cNvSpPr txBox="1"/>
          <p:nvPr/>
        </p:nvSpPr>
        <p:spPr>
          <a:xfrm>
            <a:off x="745189" y="1742193"/>
            <a:ext cx="450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The Bounty and The Beat –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BnB</a:t>
            </a:r>
            <a:endParaRPr lang="de-DE" sz="24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0F34560-3B08-3E7F-D95E-DBE368CC9849}"/>
              </a:ext>
            </a:extLst>
          </p:cNvPr>
          <p:cNvSpPr txBox="1"/>
          <p:nvPr/>
        </p:nvSpPr>
        <p:spPr>
          <a:xfrm>
            <a:off x="5499749" y="2493812"/>
            <a:ext cx="611705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„Dreht sich weiter“ &amp; „Sei du selbst“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Konfrontation mit Endlichkeit und Entscheidung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Verlust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Verantwortung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Reife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Zentrale Botschaft: „Mut bedeutet oft nicht aufzubrechen, sondern zu bleiben.“</a:t>
            </a:r>
          </a:p>
        </p:txBody>
      </p:sp>
      <p:pic>
        <p:nvPicPr>
          <p:cNvPr id="5122" name="Picture 2" descr="Keine Fotobeschreibung verfügbar.">
            <a:extLst>
              <a:ext uri="{FF2B5EF4-FFF2-40B4-BE49-F238E27FC236}">
                <a16:creationId xmlns:a16="http://schemas.microsoft.com/office/drawing/2014/main" id="{354D0627-EADF-BB91-5BEC-E7512744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9" y="2493812"/>
            <a:ext cx="4849302" cy="32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8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D877-64E1-3555-916B-CEA34A9DA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4686F7-AE70-FCF8-348F-3ECDAD082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F940B5FF-C7FC-A80E-075C-B21AC716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3C8BBE5-8EE2-6B9E-D6C3-C9022387B1CA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B33C36-4E4E-7B86-B60A-386497185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4FE192-3520-3ACF-F79A-E6A17A2E4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040584-B673-8EA5-915C-E046139B1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DAE7AEF3-E676-C8DD-8B6F-362D01678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B3DE0D8-A1CB-D719-DD3F-7AD2B225F37E}"/>
              </a:ext>
            </a:extLst>
          </p:cNvPr>
          <p:cNvSpPr txBox="1"/>
          <p:nvPr/>
        </p:nvSpPr>
        <p:spPr>
          <a:xfrm>
            <a:off x="1556951" y="1763136"/>
            <a:ext cx="275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Josh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F129649-9073-6253-F034-EB72E173D10E}"/>
              </a:ext>
            </a:extLst>
          </p:cNvPr>
          <p:cNvSpPr txBox="1"/>
          <p:nvPr/>
        </p:nvSpPr>
        <p:spPr>
          <a:xfrm>
            <a:off x="3951276" y="2353793"/>
            <a:ext cx="766553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„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Expresso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und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Tschianti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“ </a:t>
            </a:r>
            <a:r>
              <a:rPr lang="de-DE" sz="2200" dirty="0">
                <a:latin typeface="+mj-lt"/>
                <a:cs typeface="Calibri" panose="020F0502020204030204" pitchFamily="34" charset="0"/>
              </a:rPr>
              <a:t>– der Übergang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Das Leben wird konkreter, greifbarer. Alltag statt Aufbruch.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Hier zeigt sich eine gewachsene Form von Reife: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Nicht mehr alles ausprobieren müssen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Nicht mehr alles beweisen müssen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Einfach im Leben stehen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Es ist der Übergang vom Suchen zum Bleiben.</a:t>
            </a:r>
          </a:p>
        </p:txBody>
      </p:sp>
      <p:pic>
        <p:nvPicPr>
          <p:cNvPr id="4" name="Picture 2" descr="Josh.: Der mit dem Riesen-Wiesn-Hit - Musik - derStandard.de › Kultur">
            <a:extLst>
              <a:ext uri="{FF2B5EF4-FFF2-40B4-BE49-F238E27FC236}">
                <a16:creationId xmlns:a16="http://schemas.microsoft.com/office/drawing/2014/main" id="{61DA8FA4-22E2-CA72-7B50-9FA233D44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34437"/>
          <a:stretch>
            <a:fillRect/>
          </a:stretch>
        </p:blipFill>
        <p:spPr bwMode="auto">
          <a:xfrm>
            <a:off x="538027" y="2353793"/>
            <a:ext cx="2954740" cy="41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628AD-1C7C-5410-1A96-46F0ACB2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B1EECD-CFFD-8579-80CC-F8FB58055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36C8F63A-2BC3-0DC5-77FD-1DFB3784F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87D27C1-655E-C577-C9D6-4F8D3932929C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BEEB14-BE84-DE7C-4638-6EBF869C0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CEA2D5-B8E8-B938-A1E3-B4B6C4885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2D8A50-3C64-7E07-06C5-C729BBA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F0A4C4F1-4166-577C-EC02-0D2E85248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E87BC3F-5A1C-2D61-F398-E12B42109BF3}"/>
              </a:ext>
            </a:extLst>
          </p:cNvPr>
          <p:cNvSpPr txBox="1"/>
          <p:nvPr/>
        </p:nvSpPr>
        <p:spPr>
          <a:xfrm>
            <a:off x="875069" y="1742194"/>
            <a:ext cx="188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Ich und Ich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DC2B8AE-B847-BFCB-D2B5-C1CBE890AB5F}"/>
              </a:ext>
            </a:extLst>
          </p:cNvPr>
          <p:cNvSpPr txBox="1"/>
          <p:nvPr/>
        </p:nvSpPr>
        <p:spPr>
          <a:xfrm>
            <a:off x="3157696" y="2296674"/>
            <a:ext cx="522544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„So soll es bleiben“ &amp;</a:t>
            </a:r>
          </a:p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 „Ich lass für dich das Licht an“ </a:t>
            </a:r>
          </a:p>
          <a:p>
            <a:pPr algn="ctr"/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Zwei große Bilder derselben Unruhe: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Stabilisierung statt Unsicherheit.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Entscheidung statt Suche.</a:t>
            </a:r>
          </a:p>
          <a:p>
            <a:pPr algn="ctr"/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Bleiben wird zur bewussten Haltung.</a:t>
            </a: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Nicht weil alles perfekt ist – sondern weil Beziehung Verbindlichkeit braucht.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F4ECE51-5EEF-E4A5-CF46-88300A566792}"/>
              </a:ext>
            </a:extLst>
          </p:cNvPr>
          <p:cNvSpPr txBox="1"/>
          <p:nvPr/>
        </p:nvSpPr>
        <p:spPr>
          <a:xfrm>
            <a:off x="9144000" y="1742195"/>
            <a:ext cx="207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Revolverheld</a:t>
            </a:r>
          </a:p>
        </p:txBody>
      </p:sp>
      <p:pic>
        <p:nvPicPr>
          <p:cNvPr id="11" name="Picture 2" descr="Ich + Ich | Spotify">
            <a:extLst>
              <a:ext uri="{FF2B5EF4-FFF2-40B4-BE49-F238E27FC236}">
                <a16:creationId xmlns:a16="http://schemas.microsoft.com/office/drawing/2014/main" id="{5C3C24B7-BDFB-B472-6A83-D0509933E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7939" r="38682" b="10291"/>
          <a:stretch>
            <a:fillRect/>
          </a:stretch>
        </p:blipFill>
        <p:spPr bwMode="auto">
          <a:xfrm>
            <a:off x="355050" y="2296674"/>
            <a:ext cx="2802646" cy="42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volverheld – 20 Jahre Tour und Pause ab 2026 ⋆ Vollgas Richtung Rock">
            <a:extLst>
              <a:ext uri="{FF2B5EF4-FFF2-40B4-BE49-F238E27FC236}">
                <a16:creationId xmlns:a16="http://schemas.microsoft.com/office/drawing/2014/main" id="{94253371-9CA3-20BB-635E-1812EA1F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/>
          <a:stretch>
            <a:fillRect/>
          </a:stretch>
        </p:blipFill>
        <p:spPr bwMode="auto">
          <a:xfrm>
            <a:off x="8369994" y="2296674"/>
            <a:ext cx="3345360" cy="42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07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7E3E-6DC6-2458-0A7E-2BEB33850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8B1909-62BA-6AD8-CB5C-A0BD6AA43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36A58DBC-912B-EE46-9AE5-783BE39882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27FAAF8-D791-020F-B3E4-2B66AFCF0D01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2C8D2-93F2-189E-A9C6-65B34E066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BFE5A-72C5-8EE4-BDE1-526EA8716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C6DFE9-0FF1-880F-E216-ADBA8B918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7758A50B-0B0B-2656-D66C-CA0FB7B9C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B5CA10-1F6A-7DC2-E229-1FEADD918816}"/>
              </a:ext>
            </a:extLst>
          </p:cNvPr>
          <p:cNvSpPr txBox="1"/>
          <p:nvPr/>
        </p:nvSpPr>
        <p:spPr>
          <a:xfrm>
            <a:off x="1305239" y="1742194"/>
            <a:ext cx="340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Reinhard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Franz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B933CC-4E98-D2D4-E3FE-C1BFE6B0EFF8}"/>
              </a:ext>
            </a:extLst>
          </p:cNvPr>
          <p:cNvSpPr txBox="1"/>
          <p:nvPr/>
        </p:nvSpPr>
        <p:spPr>
          <a:xfrm>
            <a:off x="4198232" y="2244858"/>
            <a:ext cx="74185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„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Uf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a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klens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Bier“ &amp; „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Koaner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goht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“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Wenn der äußere Lärm leiser wird, bleibt das Wesentliche: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Begegnung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Präsenz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Gemeinsames Erleben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Es geht nicht mehr um Suche oder Entscheidung.</a:t>
            </a: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Sondern um das einfache Da-Sein.</a:t>
            </a: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Gemeinschaft als Antwort auf die Vergänglichkeit.</a:t>
            </a:r>
            <a:br>
              <a:rPr lang="de-DE" sz="2200" dirty="0">
                <a:latin typeface="+mj-lt"/>
                <a:cs typeface="Calibri" panose="020F0502020204030204" pitchFamily="34" charset="0"/>
              </a:rPr>
            </a:br>
            <a:r>
              <a:rPr lang="de-DE" sz="2200" dirty="0">
                <a:latin typeface="+mj-lt"/>
                <a:cs typeface="Calibri" panose="020F0502020204030204" pitchFamily="34" charset="0"/>
              </a:rPr>
              <a:t>Auch hier wieder: bewusste künstlerische Reduktion</a:t>
            </a:r>
          </a:p>
        </p:txBody>
      </p:sp>
      <p:pic>
        <p:nvPicPr>
          <p:cNvPr id="4098" name="Picture 2" descr="Reini Franz">
            <a:extLst>
              <a:ext uri="{FF2B5EF4-FFF2-40B4-BE49-F238E27FC236}">
                <a16:creationId xmlns:a16="http://schemas.microsoft.com/office/drawing/2014/main" id="{68976DB6-236D-7D78-0A5F-3B323696A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44276"/>
          <a:stretch>
            <a:fillRect/>
          </a:stretch>
        </p:blipFill>
        <p:spPr bwMode="auto">
          <a:xfrm>
            <a:off x="575191" y="2244858"/>
            <a:ext cx="3498452" cy="476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55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99FBB-7440-0366-B3E0-A0951181C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B0CD60-8BE4-C89D-BB82-BEBE66A68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80C1E45A-A276-7BCA-C1A3-526561C3D7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41AF3FB-2A1B-F424-2C30-8C18BDE2769C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14DD7A-78B1-1857-9C4C-A1BFB7ABD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5961DE-EAD8-9370-C8DA-4A7B84C96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FF8832-46EB-3B0A-DC22-944BB2F7B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2F7186FE-9A50-1A2D-A384-04D31298F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9E00EE3-8511-C9E9-67C5-D61CA8C46DA0}"/>
              </a:ext>
            </a:extLst>
          </p:cNvPr>
          <p:cNvSpPr txBox="1"/>
          <p:nvPr/>
        </p:nvSpPr>
        <p:spPr>
          <a:xfrm>
            <a:off x="875069" y="1742194"/>
            <a:ext cx="188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Dorfrocker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DAE252-AB90-F2D8-C987-99969265E327}"/>
              </a:ext>
            </a:extLst>
          </p:cNvPr>
          <p:cNvSpPr txBox="1"/>
          <p:nvPr/>
        </p:nvSpPr>
        <p:spPr>
          <a:xfrm>
            <a:off x="3172691" y="2446608"/>
            <a:ext cx="521045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„Auf das Leben“ &amp; „In Vorarlberg“ </a:t>
            </a:r>
          </a:p>
          <a:p>
            <a:pPr algn="ctr"/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Der Schlusspunkt des Konzerts.</a:t>
            </a: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Keine offenen Fragen. Keine Suche.  Sondern Klarheit:</a:t>
            </a:r>
          </a:p>
          <a:p>
            <a:pPr algn="ctr"/>
            <a:r>
              <a:rPr lang="de-DE" sz="2200" b="1" dirty="0">
                <a:latin typeface="+mj-lt"/>
                <a:cs typeface="Calibri" panose="020F0502020204030204" pitchFamily="34" charset="0"/>
              </a:rPr>
              <a:t>Das Leben findet nicht irgendwo statt.  Sondern hier.</a:t>
            </a:r>
          </a:p>
          <a:p>
            <a:pPr algn="ctr"/>
            <a:r>
              <a:rPr lang="de-DE" sz="2200" b="1" dirty="0">
                <a:latin typeface="+mj-lt"/>
                <a:cs typeface="Calibri" panose="020F0502020204030204" pitchFamily="34" charset="0"/>
              </a:rPr>
              <a:t>Jetzt.</a:t>
            </a:r>
          </a:p>
          <a:p>
            <a:pPr algn="ctr"/>
            <a:r>
              <a:rPr lang="de-DE" sz="2200" b="1" dirty="0">
                <a:latin typeface="+mj-lt"/>
                <a:cs typeface="Calibri" panose="020F0502020204030204" pitchFamily="34" charset="0"/>
              </a:rPr>
              <a:t>Mit diesen Menschen.</a:t>
            </a:r>
          </a:p>
          <a:p>
            <a:pPr algn="ctr"/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Der Männerchor selbst wird zur Antwort</a:t>
            </a: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auf die Suche des Abends. </a:t>
            </a:r>
            <a:endParaRPr lang="de-DE"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EC72DC-218E-FF3B-0DCD-3CD18CA9DBD1}"/>
              </a:ext>
            </a:extLst>
          </p:cNvPr>
          <p:cNvSpPr txBox="1"/>
          <p:nvPr/>
        </p:nvSpPr>
        <p:spPr>
          <a:xfrm>
            <a:off x="9157856" y="1742195"/>
            <a:ext cx="20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Reinhard Franz</a:t>
            </a:r>
          </a:p>
        </p:txBody>
      </p:sp>
      <p:pic>
        <p:nvPicPr>
          <p:cNvPr id="6" name="Picture 2" descr="Reini Franz">
            <a:extLst>
              <a:ext uri="{FF2B5EF4-FFF2-40B4-BE49-F238E27FC236}">
                <a16:creationId xmlns:a16="http://schemas.microsoft.com/office/drawing/2014/main" id="{F313317D-D113-646F-A4BE-D83DB7B91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44276"/>
          <a:stretch>
            <a:fillRect/>
          </a:stretch>
        </p:blipFill>
        <p:spPr bwMode="auto">
          <a:xfrm>
            <a:off x="8698879" y="2446609"/>
            <a:ext cx="3013618" cy="410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Die Dorfrocker rocken wieder das Dorf! – FSV Mosbach 1928 e.V.">
            <a:extLst>
              <a:ext uri="{FF2B5EF4-FFF2-40B4-BE49-F238E27FC236}">
                <a16:creationId xmlns:a16="http://schemas.microsoft.com/office/drawing/2014/main" id="{82257A81-2AB9-FEE4-54AC-829B9DFD9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 t="6414" r="24674" b="16843"/>
          <a:stretch>
            <a:fillRect/>
          </a:stretch>
        </p:blipFill>
        <p:spPr bwMode="auto">
          <a:xfrm>
            <a:off x="349796" y="2446609"/>
            <a:ext cx="2709733" cy="39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4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AB75-8C6D-2173-1813-706E88D90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A85532-8DE3-7037-0576-5B92227A7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C16550F9-AD70-7CBE-BB0E-96E76E1FE0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0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009801C-DEB6-DC07-C82A-87E2BC2F3FB0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274B0-B661-E553-2366-2BE94C588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9244ED-E20C-4E6E-85D1-2DA3432BF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D0C73B-5C7C-382E-A374-41BE3CE2D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1DAE3A1A-1D26-7E9D-8FCD-3E863B519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C9270B3-AAFF-D4DC-146F-E25867CFE638}"/>
              </a:ext>
            </a:extLst>
          </p:cNvPr>
          <p:cNvSpPr txBox="1"/>
          <p:nvPr/>
        </p:nvSpPr>
        <p:spPr>
          <a:xfrm>
            <a:off x="1556951" y="1659922"/>
            <a:ext cx="9431246" cy="415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latin typeface="+mj-lt"/>
              </a:rPr>
              <a:t>Der Männerchor tritt als erzählende Einheit auf.</a:t>
            </a: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Identifikation: Das Publikum darf sich dramaturgisch begleitet wiederfinden in: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… eigenen Entscheidungen / Brüchen / Lebensgeschichte</a:t>
            </a:r>
          </a:p>
          <a:p>
            <a:pPr>
              <a:lnSpc>
                <a:spcPct val="150000"/>
              </a:lnSpc>
            </a:pP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Mit dem Männerchor als kollektive Stimme, </a:t>
            </a:r>
            <a:r>
              <a:rPr lang="de-DE" sz="2200" dirty="0" err="1">
                <a:latin typeface="+mj-lt"/>
              </a:rPr>
              <a:t>BnB</a:t>
            </a:r>
            <a:r>
              <a:rPr lang="de-DE" sz="2200" dirty="0">
                <a:latin typeface="+mj-lt"/>
              </a:rPr>
              <a:t> als intime Perspektive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und Solobeiträgen als individuelle Reflexion.</a:t>
            </a:r>
          </a:p>
          <a:p>
            <a:pPr>
              <a:lnSpc>
                <a:spcPct val="150000"/>
              </a:lnSpc>
            </a:pPr>
            <a:endParaRPr lang="de-DE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15952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704AB-61BE-1DD8-8E6E-8EC0407D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6C5D91-2A75-5328-BF05-55577AB0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EDA319CE-63CD-5B12-2788-4EFD816C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0BA0DEA-6824-62CA-C3EB-4CE59C4F5511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239FE-560E-7859-98E8-53762097F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9451B6-2A86-F059-0CE2-B5DAAC3A0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198BD6-942F-ADCC-A0F4-E9DC8A711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E5520257-4EA1-FF64-AE37-8F93C6FB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DA2C342-C4AB-9D34-FD09-F2A7B14BB6B0}"/>
              </a:ext>
            </a:extLst>
          </p:cNvPr>
          <p:cNvSpPr txBox="1"/>
          <p:nvPr/>
        </p:nvSpPr>
        <p:spPr>
          <a:xfrm>
            <a:off x="1305019" y="2175138"/>
            <a:ext cx="8843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54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5400" b="1" dirty="0">
                <a:latin typeface="+mj-lt"/>
                <a:cs typeface="Calibri" panose="020F0502020204030204" pitchFamily="34" charset="0"/>
              </a:rPr>
              <a:t>Mitwirkende</a:t>
            </a:r>
          </a:p>
        </p:txBody>
      </p:sp>
    </p:spTree>
    <p:extLst>
      <p:ext uri="{BB962C8B-B14F-4D97-AF65-F5344CB8AC3E}">
        <p14:creationId xmlns:p14="http://schemas.microsoft.com/office/powerpoint/2010/main" val="323824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2C6D-4307-E043-CBFD-485AFF12D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A5FE70-5A35-F294-E0F6-8CC365414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1A350E39-8CB4-9205-AD89-3A1BD1DFDF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21" y="24140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FFE69B3-0831-B0B9-9436-D2A32BBB5E47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591E10-7C47-A4CB-2DD7-A195859AF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9F9C20-A63E-5F29-6DA9-89163BA0F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B41EBD-AC1E-A906-3618-5477C20C4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BEB6BD33-46CD-2A0E-EF3B-D39D840C0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F5098E-0CAA-86D0-EB9E-6FE65A905AB8}"/>
              </a:ext>
            </a:extLst>
          </p:cNvPr>
          <p:cNvSpPr txBox="1"/>
          <p:nvPr/>
        </p:nvSpPr>
        <p:spPr>
          <a:xfrm>
            <a:off x="1125788" y="1736640"/>
            <a:ext cx="374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+mj-lt"/>
                <a:cs typeface="Calibri" panose="020F0502020204030204" pitchFamily="34" charset="0"/>
              </a:rPr>
              <a:t>Kiano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Loacker (Moderation)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DF9C26F-A067-E74B-1E29-49B41BDE507B}"/>
              </a:ext>
            </a:extLst>
          </p:cNvPr>
          <p:cNvSpPr txBox="1"/>
          <p:nvPr/>
        </p:nvSpPr>
        <p:spPr>
          <a:xfrm>
            <a:off x="5606540" y="2396128"/>
            <a:ext cx="60102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Ein junger österreichischer Redner und Aktivist, der sich für Sprachförderung und Klimaschutz engagiert.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Als Preisträger beim mehrsprachigen Redewettbewerb „Sag’s Multi“ ausgezeichnet.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Er ist bekannt für seine beeindruckenden zweisprachigen Reden und seine Initiative zur Klimawandelanpassung.</a:t>
            </a:r>
          </a:p>
        </p:txBody>
      </p:sp>
      <p:pic>
        <p:nvPicPr>
          <p:cNvPr id="4" name="Grafik 3" descr="Loacker: „Die Landesregierung pumpt weiter Geld in veraltete Strukturen ...">
            <a:extLst>
              <a:ext uri="{FF2B5EF4-FFF2-40B4-BE49-F238E27FC236}">
                <a16:creationId xmlns:a16="http://schemas.microsoft.com/office/drawing/2014/main" id="{FEFCA736-77AF-8BBB-5E99-E70C5EF59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05" t="4968" r="22806"/>
          <a:stretch>
            <a:fillRect/>
          </a:stretch>
        </p:blipFill>
        <p:spPr>
          <a:xfrm>
            <a:off x="1185858" y="2334532"/>
            <a:ext cx="4001899" cy="41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47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AB02-B9E5-71B1-B107-FD3EBF2EC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0B9BA9-9033-A9D8-DDCF-C8F11620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C7783647-1A8B-F207-F0F4-C66DEC90FE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FD7CC45-CBAE-36CD-9F6F-42F24A75323C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98073-B698-5790-DE37-83DB64F7F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EC1E1D-679C-7260-7B0C-A1432A600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A609DC-B8C6-4904-5162-8015FCB27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E5D22B5A-6597-0954-6EDF-BE6081AAA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B106E3E-4504-BA6E-B126-916E63831DB8}"/>
              </a:ext>
            </a:extLst>
          </p:cNvPr>
          <p:cNvSpPr txBox="1"/>
          <p:nvPr/>
        </p:nvSpPr>
        <p:spPr>
          <a:xfrm>
            <a:off x="756881" y="1790594"/>
            <a:ext cx="41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Reinhard Franz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AB8DC2-DCC7-73D0-CD33-EC70B067426E}"/>
              </a:ext>
            </a:extLst>
          </p:cNvPr>
          <p:cNvSpPr txBox="1"/>
          <p:nvPr/>
        </p:nvSpPr>
        <p:spPr>
          <a:xfrm>
            <a:off x="5422900" y="2252259"/>
            <a:ext cx="635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Liedermacher, Komponist und Produzent aus Vorarlberg. Seine Musik verbindet persönliche Texte im Dialekt mit authentischem Ausdruck und musikalischer Vielfalt.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Im Konzert „Auf das Leben“ bringt er mit eigenen Liedern eine persönliche und reflektierende Perspektive ein.</a:t>
            </a:r>
          </a:p>
        </p:txBody>
      </p:sp>
      <p:pic>
        <p:nvPicPr>
          <p:cNvPr id="6" name="Grafik 5" descr="Ein Bild, das Konzert, Person, Mikrofon, Musiker enthält.&#10;&#10;KI-generierte Inhalte können fehlerhaft sein.">
            <a:extLst>
              <a:ext uri="{FF2B5EF4-FFF2-40B4-BE49-F238E27FC236}">
                <a16:creationId xmlns:a16="http://schemas.microsoft.com/office/drawing/2014/main" id="{54F299C6-52CA-92CF-5934-A9A2318D9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40" t="10539" r="4902"/>
          <a:stretch>
            <a:fillRect/>
          </a:stretch>
        </p:blipFill>
        <p:spPr>
          <a:xfrm>
            <a:off x="259080" y="2373270"/>
            <a:ext cx="4983842" cy="36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2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55E78-7AEB-4015-1272-662C4971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6862A8-1216-B00E-F3A9-B1571B600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1EB20290-3179-B5A2-F25C-83606792C3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0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D354DEF-54EA-0EA4-DEDD-A132E7F78E69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85F391-F0EE-CDC2-F8E9-037609A91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8A1E2A-76E3-B40A-D8BA-496306FE8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9D1F71-AE76-4462-903D-A3CE11ED2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24DA118B-078A-75E6-CE0B-5D5853F0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3DCC88C-E8A5-308E-90DC-ACF9AAFBFAEE}"/>
              </a:ext>
            </a:extLst>
          </p:cNvPr>
          <p:cNvSpPr txBox="1"/>
          <p:nvPr/>
        </p:nvSpPr>
        <p:spPr>
          <a:xfrm>
            <a:off x="1556951" y="1659922"/>
            <a:ext cx="9431246" cy="4234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latin typeface="+mj-lt"/>
              </a:rPr>
              <a:t>Mehr als ein Liederabend</a:t>
            </a: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  <a:buAutoNum type="arabicPeriod"/>
            </a:pP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Das Konzert sollte zwei Ebenen ermöglichen: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 • Klassisches Konzerterlebnis mit bekannten Liedern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Zusätzlich: ein inhaltlich geführter Abend mit innerem Zusammenhang</a:t>
            </a:r>
          </a:p>
          <a:p>
            <a:pPr>
              <a:lnSpc>
                <a:spcPct val="150000"/>
              </a:lnSpc>
            </a:pP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Der Moderator führt nicht durch Programmpunkte, sondern durch Lebensphasen.  Das Konzert erzählt keine lineare Geschichte, sondern öffnet Erfahrungsräume.</a:t>
            </a:r>
            <a:endParaRPr lang="de-DE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076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A76FE-E7A3-F294-B776-E806CB60A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FB61D-0125-F8B5-6910-36D51FA16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1353BF28-CC9F-F1A6-B5F7-F56544941C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291818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29E2A29-3F55-92B8-8E3A-945ABB8ED7F5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EFE6C8-0B54-15CE-1F29-A9A391EDA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C4F005-C5B1-B0C6-DE96-2997DB6F4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F73244-1309-0AC7-35A7-8688AF482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8F3E2676-B98A-E064-107E-7DD010FF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CC1FD24-6D72-01F8-8CD1-3B32F1089D0F}"/>
              </a:ext>
            </a:extLst>
          </p:cNvPr>
          <p:cNvSpPr txBox="1"/>
          <p:nvPr/>
        </p:nvSpPr>
        <p:spPr>
          <a:xfrm>
            <a:off x="584200" y="1835009"/>
            <a:ext cx="41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The Bounty and The Beat –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BnB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4809AED-079D-C307-96A1-5A4E62FD338E}"/>
              </a:ext>
            </a:extLst>
          </p:cNvPr>
          <p:cNvSpPr txBox="1"/>
          <p:nvPr/>
        </p:nvSpPr>
        <p:spPr>
          <a:xfrm>
            <a:off x="5633158" y="2318339"/>
            <a:ext cx="60804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Unplugged-Duo aus Vorarlberg</a:t>
            </a:r>
          </a:p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Zwei Stimmen, Gitarre und Geige –</a:t>
            </a:r>
            <a:br>
              <a:rPr lang="de-DE" sz="2400" dirty="0">
                <a:latin typeface="+mj-lt"/>
                <a:cs typeface="Calibri" panose="020F0502020204030204" pitchFamily="34" charset="0"/>
              </a:rPr>
            </a:br>
            <a:r>
              <a:rPr lang="de-DE" sz="2400" dirty="0">
                <a:latin typeface="+mj-lt"/>
                <a:cs typeface="Calibri" panose="020F0502020204030204" pitchFamily="34" charset="0"/>
              </a:rPr>
              <a:t>reduziert auf das Wesentliche.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r>
              <a:rPr lang="de-DE" sz="2400" dirty="0" err="1">
                <a:latin typeface="+mj-lt"/>
                <a:cs typeface="Calibri" panose="020F0502020204030204" pitchFamily="34" charset="0"/>
              </a:rPr>
              <a:t>BnB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verbindet Covers und eigene Songs zu einer unmittelbaren, persönlichen Klangwelt.  </a:t>
            </a:r>
          </a:p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Im Konzert ergänzen den Männerchor um eine individuelle Perspektive.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r>
              <a:rPr lang="de-DE" sz="2400" dirty="0">
                <a:latin typeface="+mj-lt"/>
                <a:cs typeface="Calibri" panose="020F0502020204030204" pitchFamily="34" charset="0"/>
              </a:rPr>
              <a:t>Handgemacht. Authentisch. Unplugged.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E514BB-BCB8-3F2D-B5EE-8FEADC013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2404059"/>
            <a:ext cx="4806473" cy="36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31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8E2A-CB24-785A-12A7-A62A10A7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9A6A7-244D-34C1-D015-A0BB10CA9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8DDFDE12-CCD6-62A3-0B55-3D3B0A8A08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365ECA8-F461-829D-0BEB-0C63045A3629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E3AA74-F991-2F63-E005-892DDC056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80428-F1F4-E784-339D-16BA32F51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3379A3-B675-3E75-6791-4DF1FCA9E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8EB59280-4923-ABD9-50D9-713D084EA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6E6BAFA-1595-F71D-3698-26C1E405B0C7}"/>
              </a:ext>
            </a:extLst>
          </p:cNvPr>
          <p:cNvSpPr txBox="1"/>
          <p:nvPr/>
        </p:nvSpPr>
        <p:spPr>
          <a:xfrm>
            <a:off x="4860629" y="1835009"/>
            <a:ext cx="41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Herwig Hammerl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A6155F-8F4A-2800-C3A8-FFFC847E58F6}"/>
              </a:ext>
            </a:extLst>
          </p:cNvPr>
          <p:cNvSpPr txBox="1"/>
          <p:nvPr/>
        </p:nvSpPr>
        <p:spPr>
          <a:xfrm>
            <a:off x="5286166" y="2908173"/>
            <a:ext cx="57266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e-DE" sz="2400" dirty="0">
                <a:latin typeface="+mj-lt"/>
                <a:cs typeface="Calibri" panose="020F0502020204030204" pitchFamily="34" charset="0"/>
              </a:rPr>
              <a:t>Musiker, Komponist und Arrangeur mit Ausbildung am Landeskonservatorium Vorarlberg im Fach Kontrabass</a:t>
            </a:r>
          </a:p>
          <a:p>
            <a:pPr marL="342900" indent="-342900">
              <a:buFont typeface="Wingdings" pitchFamily="2" charset="2"/>
              <a:buChar char="v"/>
            </a:pPr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de-DE" sz="2400" dirty="0">
                <a:latin typeface="+mj-lt"/>
                <a:cs typeface="Calibri" panose="020F0502020204030204" pitchFamily="34" charset="0"/>
              </a:rPr>
              <a:t>Komponiert und arrangiert für Chor, Orchester und Theater und arbeitet als Produzent in seinem Studio „The </a:t>
            </a:r>
            <a:r>
              <a:rPr lang="de-DE" sz="2400" dirty="0" err="1">
                <a:latin typeface="+mj-lt"/>
                <a:cs typeface="Calibri" panose="020F0502020204030204" pitchFamily="34" charset="0"/>
              </a:rPr>
              <a:t>Bakery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“.</a:t>
            </a:r>
          </a:p>
        </p:txBody>
      </p:sp>
      <p:pic>
        <p:nvPicPr>
          <p:cNvPr id="11" name="Grafik 10" descr="Ein Bild, das Streichinstrument, Musik, Musikinstrument, Person enthält.&#10;&#10;KI-generierte Inhalte können fehlerhaft sein.">
            <a:extLst>
              <a:ext uri="{FF2B5EF4-FFF2-40B4-BE49-F238E27FC236}">
                <a16:creationId xmlns:a16="http://schemas.microsoft.com/office/drawing/2014/main" id="{80E7EBAF-1262-6770-CF1A-A439492E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458" r="28151" b="24829"/>
          <a:stretch>
            <a:fillRect/>
          </a:stretch>
        </p:blipFill>
        <p:spPr>
          <a:xfrm>
            <a:off x="950841" y="1871083"/>
            <a:ext cx="3284943" cy="450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A17C7-ACBF-354A-DF1D-E19062F6B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8AAD83-CB5A-CFA0-1D19-AA9CB8DA6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0D4B7186-9AB9-1420-775D-CBC4CF044A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904E4B7-860C-2E19-EFCD-E8AD97C59331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9B98F4-D970-F539-0E5C-C4278990A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AD3ACE-4797-15E6-CD35-445941932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B4009B-668B-3E83-C72A-0BBAF8D35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E873FB96-D6D2-BDA3-B3BB-FC2025AD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4B3FB11-E425-9A9D-209A-14FD3BD9F02A}"/>
              </a:ext>
            </a:extLst>
          </p:cNvPr>
          <p:cNvSpPr txBox="1"/>
          <p:nvPr/>
        </p:nvSpPr>
        <p:spPr>
          <a:xfrm>
            <a:off x="5295900" y="1790594"/>
            <a:ext cx="431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Ronald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Fischer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C56DA6F-6ACC-047B-07D6-59C88D04B4F3}"/>
              </a:ext>
            </a:extLst>
          </p:cNvPr>
          <p:cNvSpPr txBox="1"/>
          <p:nvPr/>
        </p:nvSpPr>
        <p:spPr>
          <a:xfrm>
            <a:off x="5025863" y="2477540"/>
            <a:ext cx="673941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IGP-Studium am Landeskonservatorium Feldkirch   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seit 1989 Schlagzeuglehrer an der </a:t>
            </a:r>
            <a:r>
              <a:rPr lang="de-DE" sz="2200" dirty="0" err="1">
                <a:latin typeface="+mj-lt"/>
                <a:cs typeface="Calibri" panose="020F0502020204030204" pitchFamily="34" charset="0"/>
              </a:rPr>
              <a:t>Rheintalischen</a:t>
            </a:r>
            <a:r>
              <a:rPr lang="de-DE" sz="2200" dirty="0">
                <a:latin typeface="+mj-lt"/>
                <a:cs typeface="Calibri" panose="020F0502020204030204" pitchFamily="34" charset="0"/>
              </a:rPr>
              <a:t> Musikschule Lustenau</a:t>
            </a:r>
          </a:p>
          <a:p>
            <a:pPr marL="342900" indent="-342900">
              <a:buFont typeface="Wingdings" pitchFamily="2" charset="2"/>
              <a:buChar char="v"/>
            </a:pPr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freischaffender Musiker und Mitglied in diversen Bands und Projektorchestern</a:t>
            </a:r>
          </a:p>
          <a:p>
            <a:pPr marL="342900" indent="-342900">
              <a:buFont typeface="Wingdings" pitchFamily="2" charset="2"/>
              <a:buChar char="v"/>
            </a:pPr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ca. 20 Jahre Mitglied des SOV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A14F31-484C-5FD2-C4E9-5F453CAF5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65" y="2462170"/>
            <a:ext cx="3674740" cy="36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1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53B15-F0B3-0C83-6A3D-AEE513EEF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1670B2-9A05-A2BB-EFEE-8F42FFB3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82633DBE-8EBE-36B9-142D-64CABE445E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0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1CC243A-18B8-A9BC-37B9-75F5F07F00FA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1BDEA-D7A8-1ABD-9418-FCBBCD78B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7300C-43C3-FFC0-E489-D2FFFB67C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9525D2-B182-6BB8-ACC2-BD54BD182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31D5D4BB-0D32-F412-5B08-E6FEABFE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4186F07-1A5D-C041-0B8B-E0DA37DCA76F}"/>
              </a:ext>
            </a:extLst>
          </p:cNvPr>
          <p:cNvSpPr txBox="1"/>
          <p:nvPr/>
        </p:nvSpPr>
        <p:spPr>
          <a:xfrm>
            <a:off x="1556951" y="1659922"/>
            <a:ext cx="9431246" cy="4234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latin typeface="+mj-lt"/>
              </a:rPr>
              <a:t>Auf das Leben</a:t>
            </a: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Das Konzert steht für das, was den Männerchor ausmacht: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Gemeinschaft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Entwicklung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Präsenz</a:t>
            </a:r>
          </a:p>
          <a:p>
            <a:pPr>
              <a:lnSpc>
                <a:spcPct val="150000"/>
              </a:lnSpc>
            </a:pP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Nicht irgendwo. Sondern hier. Gemeinsam.</a:t>
            </a:r>
            <a:endParaRPr lang="de-DE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8416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CF86D-645D-E207-74C9-5AEC1AB6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31431A-9591-C461-A086-DF25A4C4B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13BD4EC6-5FCF-2F9F-FE63-C6A59789F6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0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D25E2C2-9517-715F-1444-C5128817D2BF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FC4DF-02FA-0F29-1F72-032541229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2B7641-1146-8EB5-74F4-38C4D66A0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0D051C-15E8-3840-273C-B73A2828B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2230E786-43E3-C4CF-91C3-B5DFD178B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B126EE-DC90-1BF1-53E5-419D0A06D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58" y="139955"/>
            <a:ext cx="4883896" cy="67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04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BABB-4469-A553-0D58-0B57B6B46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CB0A8-7BAB-DCBD-BB94-777980F9F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D17364CC-B599-A270-25D2-D2573128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39955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F2E882D-1C2F-1480-5F30-F2F2361C8E90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A0D9C0-1122-13BD-EAA6-C7CAEC375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36BD57-E22B-089E-7E6C-121915539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65C08A-443E-5FAD-19A4-A404EBF7B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A502C731-FF90-ED45-C666-BCE149B2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DE51E50-FF08-88EB-8F95-B2D7270C33BA}"/>
              </a:ext>
            </a:extLst>
          </p:cNvPr>
          <p:cNvSpPr txBox="1"/>
          <p:nvPr/>
        </p:nvSpPr>
        <p:spPr>
          <a:xfrm>
            <a:off x="2939136" y="1297280"/>
            <a:ext cx="631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 </a:t>
            </a:r>
            <a:r>
              <a:rPr lang="de-DE" sz="3200" b="1" dirty="0">
                <a:latin typeface="+mj-lt"/>
              </a:rPr>
              <a:t>Vorschau 2026 / 27</a:t>
            </a:r>
            <a:endParaRPr lang="de-DE" sz="2400" b="1" dirty="0">
              <a:latin typeface="+mj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339D17-4C02-E108-EC1A-DCEB1830FC07}"/>
              </a:ext>
            </a:extLst>
          </p:cNvPr>
          <p:cNvSpPr txBox="1"/>
          <p:nvPr/>
        </p:nvSpPr>
        <p:spPr>
          <a:xfrm>
            <a:off x="1185858" y="2462170"/>
            <a:ext cx="98023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+mj-lt"/>
              </a:rPr>
              <a:t>Konzert „Auf das Leben“, 13. Juni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MCG-Ausflug, 27. und 28. Juni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Unterstützung bei „Sing mit“,  4. Juli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Probenabschluss, 30. Juni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Sommerpause – das sehnsüchtige Warten mit Wein und Bier beginnt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Probenbeginn, 15. September 2026</a:t>
            </a:r>
          </a:p>
          <a:p>
            <a:pPr algn="ctr"/>
            <a:endParaRPr lang="de-DE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09B6-4D76-38B3-9F0D-50E4F170A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105E9C-3E7B-7DAA-C2BC-880C52510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D681D4C6-70C5-5CF0-0ED8-A4AA96BFB8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39955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4DED0BF-2BB4-A99D-D69F-F5C8903C69FE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4BC7B-0908-62EF-7017-CD1C73DF2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AC79C2-D815-1F36-EE49-E27D7B354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28B118-300B-D318-24DC-6EE44E638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AE101CDE-8CDE-A07C-268A-CA9D888E1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9E4874E-6C18-7FB5-1BC1-A1537F81E036}"/>
              </a:ext>
            </a:extLst>
          </p:cNvPr>
          <p:cNvSpPr txBox="1"/>
          <p:nvPr/>
        </p:nvSpPr>
        <p:spPr>
          <a:xfrm>
            <a:off x="2939136" y="1297280"/>
            <a:ext cx="631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 </a:t>
            </a:r>
            <a:r>
              <a:rPr lang="de-DE" sz="3200" b="1" dirty="0">
                <a:latin typeface="+mj-lt"/>
              </a:rPr>
              <a:t>Vorschau 2026 / 27</a:t>
            </a:r>
            <a:endParaRPr lang="de-DE" sz="2400" b="1" dirty="0">
              <a:latin typeface="+mj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9DA1808-46C6-4F47-D357-064ADA9EE029}"/>
              </a:ext>
            </a:extLst>
          </p:cNvPr>
          <p:cNvSpPr txBox="1"/>
          <p:nvPr/>
        </p:nvSpPr>
        <p:spPr>
          <a:xfrm>
            <a:off x="1203738" y="2239042"/>
            <a:ext cx="97844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latin typeface="+mj-lt"/>
              </a:rPr>
              <a:t>Verschiedene „Flash-Mobs“ (geplant)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Messgestaltung – Bruderschaft Götzis, 24. September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Wiesle Messe, 27. September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Probenwochenende, 14. und 15. November 2026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Sternsinger-Aktion, Anfang Januar 2027 ???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„</a:t>
            </a:r>
            <a:r>
              <a:rPr lang="de-DE" sz="2200" dirty="0" err="1">
                <a:latin typeface="+mj-lt"/>
              </a:rPr>
              <a:t>We</a:t>
            </a:r>
            <a:r>
              <a:rPr lang="de-DE" sz="2200" dirty="0">
                <a:latin typeface="+mj-lt"/>
              </a:rPr>
              <a:t> </a:t>
            </a:r>
            <a:r>
              <a:rPr lang="de-DE" sz="2200" dirty="0" err="1">
                <a:latin typeface="+mj-lt"/>
              </a:rPr>
              <a:t>are</a:t>
            </a:r>
            <a:r>
              <a:rPr lang="de-DE" sz="2200" dirty="0">
                <a:latin typeface="+mj-lt"/>
              </a:rPr>
              <a:t> </a:t>
            </a:r>
            <a:r>
              <a:rPr lang="de-DE" sz="2200" dirty="0" err="1">
                <a:latin typeface="+mj-lt"/>
              </a:rPr>
              <a:t>singing</a:t>
            </a:r>
            <a:r>
              <a:rPr lang="de-DE" sz="2200" dirty="0">
                <a:latin typeface="+mj-lt"/>
              </a:rPr>
              <a:t> Krakau“, 7. -9. Mai 2027</a:t>
            </a:r>
          </a:p>
          <a:p>
            <a:pPr algn="ctr"/>
            <a:endParaRPr lang="de-DE" sz="2200" dirty="0">
              <a:latin typeface="+mj-lt"/>
            </a:endParaRPr>
          </a:p>
          <a:p>
            <a:pPr algn="ctr"/>
            <a:r>
              <a:rPr lang="de-DE" sz="2200" dirty="0">
                <a:latin typeface="+mj-lt"/>
              </a:rPr>
              <a:t>Konzert, 19. Juni 2027</a:t>
            </a:r>
          </a:p>
        </p:txBody>
      </p:sp>
    </p:spTree>
    <p:extLst>
      <p:ext uri="{BB962C8B-B14F-4D97-AF65-F5344CB8AC3E}">
        <p14:creationId xmlns:p14="http://schemas.microsoft.com/office/powerpoint/2010/main" val="3509466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F6264-DBB8-A585-7F8B-FBC1D384E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2DADF7-319B-91CC-BF5A-66AB610D5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8476BEAC-2A07-4E9D-3702-1BEC2AD6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1CF238-DB98-0B70-AB28-8C23009EB0DD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89EED9-03C8-89A0-E043-877B27E5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98D06E-E7C7-B8C8-3CE2-0300C028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AABADC-6506-31ED-7A67-22DB68D19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A3C4C034-3B1F-5A23-8633-608599B1E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pic>
        <p:nvPicPr>
          <p:cNvPr id="23554" name="Picture 2" descr="Die Macht der Musik">
            <a:extLst>
              <a:ext uri="{FF2B5EF4-FFF2-40B4-BE49-F238E27FC236}">
                <a16:creationId xmlns:a16="http://schemas.microsoft.com/office/drawing/2014/main" id="{1A26C97E-5512-D5A8-4373-BBBCB95A2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74" y="1419346"/>
            <a:ext cx="3340257" cy="53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Buchrezension: Ullrich Fichtner – Die Macht der Musik | concerti.at">
            <a:extLst>
              <a:ext uri="{FF2B5EF4-FFF2-40B4-BE49-F238E27FC236}">
                <a16:creationId xmlns:a16="http://schemas.microsoft.com/office/drawing/2014/main" id="{50E0F9B5-F230-BD1A-4957-5279322F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77" y="1427032"/>
            <a:ext cx="4067947" cy="53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1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2F173-3A0E-7EB1-660A-31EAD82D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1026E-0D9A-F728-9E32-85712204E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20C8136E-84BC-E3FB-EE1C-F12A0506E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1DF3155-1F33-0245-5906-B712DA10CADA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C42F2-8A25-9027-0539-32BED035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FF998F-418B-F62E-AF14-4D51ACE4F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ECE86D-0609-4976-167B-46B8A0B5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55F21997-6A32-9EBB-554F-1B57CC51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pic>
        <p:nvPicPr>
          <p:cNvPr id="1026" name="Picture 2" descr="Weihnachtskarte &quot;Pinguine&quot; geschäftlich mit gutem Zweck zugunsten Deutsche  Kinderkrebsstiftung">
            <a:extLst>
              <a:ext uri="{FF2B5EF4-FFF2-40B4-BE49-F238E27FC236}">
                <a16:creationId xmlns:a16="http://schemas.microsoft.com/office/drawing/2014/main" id="{465974FF-0849-D7AF-15FA-8EC9D5ED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39" y="1297280"/>
            <a:ext cx="8775700" cy="55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45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6DFCC-0872-FA36-3A6F-D3C817178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148466-D675-DB69-94FB-38532D3A0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7461E84D-6D97-132A-D86A-09E63F60CA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0" y="15372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D660E6E-AEAA-2A67-1B62-4C1FF5F3B16A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A4134-6910-C23A-F9D4-3756F866E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D6BE0D-1358-B5B0-99AE-C21092219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A9F909-1462-72E5-A6A1-CA4F328ED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11" name="Grafik 10" descr="Ein Bild, das Wasservögel, Vogel, Pinguin, Flugunfähiger Vogel enthält.&#10;&#10;KI-generierte Inhalte können fehlerhaft sein.">
            <a:extLst>
              <a:ext uri="{FF2B5EF4-FFF2-40B4-BE49-F238E27FC236}">
                <a16:creationId xmlns:a16="http://schemas.microsoft.com/office/drawing/2014/main" id="{EA1CB41B-A38F-10C4-058F-60444F2A0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39" b="8994"/>
          <a:stretch/>
        </p:blipFill>
        <p:spPr>
          <a:xfrm>
            <a:off x="2760351" y="1425884"/>
            <a:ext cx="6671276" cy="5288141"/>
          </a:xfrm>
          <a:prstGeom prst="rect">
            <a:avLst/>
          </a:prstGeom>
        </p:spPr>
      </p:pic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6346F146-1C44-E504-7261-281CF368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379390-73DD-D93D-EF44-867505FDE1F6}"/>
              </a:ext>
            </a:extLst>
          </p:cNvPr>
          <p:cNvSpPr txBox="1"/>
          <p:nvPr/>
        </p:nvSpPr>
        <p:spPr>
          <a:xfrm>
            <a:off x="2989070" y="1517598"/>
            <a:ext cx="6213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spc="300" dirty="0">
                <a:latin typeface="+mj-lt"/>
                <a:cs typeface="Calibri" panose="020F0502020204030204" pitchFamily="34" charset="0"/>
              </a:rPr>
              <a:t>.. und fertig…</a:t>
            </a:r>
            <a:endParaRPr lang="de-DE" sz="2400" b="1" spc="3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00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CC704-091E-60D3-D701-52232FED5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4D200D-2CE7-CB70-A9F8-E295A8E8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1C99564E-4B4A-32AD-683E-F1CA19B0F3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0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84D7CC0-B40A-0E89-4468-DE207B05C669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7B2A5F-7C47-AA68-F85B-770E9E397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9159A6-0405-8561-1DA2-FB2ABB245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35CD49-A2FE-29B4-56D4-EC2EA0D49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D49DEA15-8587-1E75-E029-D278AD880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4EB888D-A725-A0C7-8A32-2D2144623164}"/>
              </a:ext>
            </a:extLst>
          </p:cNvPr>
          <p:cNvSpPr txBox="1"/>
          <p:nvPr/>
        </p:nvSpPr>
        <p:spPr>
          <a:xfrm>
            <a:off x="1556951" y="1659922"/>
            <a:ext cx="9431246" cy="415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latin typeface="+mj-lt"/>
              </a:rPr>
              <a:t>Das Konzert als Lebensbogen</a:t>
            </a: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Block 1: suchen &amp; sich verlieren	Block 2: erkennen &amp; sich entscheiden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Aufbruch				• Verlust und Realität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Beziehung und Nähe			• Bleiben und Verantwortung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Selbstverlust				• Haltung und Gemeinschaft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Sehnsucht und Unruhe			• Ankommen im Hier und Jetzt</a:t>
            </a:r>
          </a:p>
          <a:p>
            <a:pPr>
              <a:lnSpc>
                <a:spcPct val="150000"/>
              </a:lnSpc>
            </a:pPr>
            <a:endParaRPr lang="de-DE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7321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BAB46-94F8-CCD6-0145-6634FFD62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C7578-4373-D8DE-A470-F007B8434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858453AA-2966-09C7-A9DE-C94D17BFCB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0"/>
            <a:ext cx="121919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D3A2F86-F277-1EF6-B176-620579443399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EA987-8FEB-99AA-8BCC-4B5D8D972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AF3DC2-7E93-FB91-0364-EE8DA2E21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C91678-EE28-9612-8859-04EEB0CF1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132FC6E4-EE50-9290-E5F4-C453789B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56F193D-CC0E-C2BB-FC7E-17F6E36843C1}"/>
              </a:ext>
            </a:extLst>
          </p:cNvPr>
          <p:cNvSpPr txBox="1"/>
          <p:nvPr/>
        </p:nvSpPr>
        <p:spPr>
          <a:xfrm>
            <a:off x="1556951" y="1659922"/>
            <a:ext cx="9431246" cy="415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latin typeface="+mj-lt"/>
              </a:rPr>
              <a:t>Die Rolle der Moderation</a:t>
            </a:r>
            <a:endParaRPr lang="de-DE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200" b="1" dirty="0">
                <a:latin typeface="+mj-lt"/>
              </a:rPr>
              <a:t>Die Moderation als dramaturgisches Rückgrat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Verbindet die Lieder inhaltlich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Schafft emotionale Übergänge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Ermöglicht dem Publikum persönliche Identifikation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</a:rPr>
              <a:t>• Macht das Konzert zu einer Erfahrung</a:t>
            </a:r>
          </a:p>
          <a:p>
            <a:pPr>
              <a:lnSpc>
                <a:spcPct val="150000"/>
              </a:lnSpc>
            </a:pPr>
            <a:endParaRPr lang="de-DE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3728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31E61-7196-7051-263C-D3417D83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035F7C-AEC9-C230-2CD3-6B71ADC61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BFE30B9F-7B59-DF6D-14AB-36860256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F0129B6-7058-0AB9-E59D-4D47DD2D2672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187057-162F-42B2-36A3-66F59290B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DCC75-9F8A-6279-92BD-58296FAE8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95527A-6290-99EF-2F40-3F600BB63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9C05329C-383B-2A60-856A-806F6262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C8F3941-DD83-529D-FFEA-FFEC74038EF9}"/>
              </a:ext>
            </a:extLst>
          </p:cNvPr>
          <p:cNvSpPr txBox="1"/>
          <p:nvPr/>
        </p:nvSpPr>
        <p:spPr>
          <a:xfrm>
            <a:off x="1556951" y="1742194"/>
            <a:ext cx="315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Hubert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von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Goisern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8D57FBA-0930-1546-7F12-82D0A8DDBC91}"/>
              </a:ext>
            </a:extLst>
          </p:cNvPr>
          <p:cNvSpPr txBox="1"/>
          <p:nvPr/>
        </p:nvSpPr>
        <p:spPr>
          <a:xfrm>
            <a:off x="5040854" y="2710409"/>
            <a:ext cx="658427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  <a:cs typeface="Calibri" panose="020F0502020204030204" pitchFamily="34" charset="0"/>
              </a:rPr>
              <a:t>„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Heast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as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ned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“ </a:t>
            </a:r>
            <a:r>
              <a:rPr lang="de-DE" sz="2200" dirty="0">
                <a:latin typeface="+mj-lt"/>
                <a:cs typeface="Calibri" panose="020F0502020204030204" pitchFamily="34" charset="0"/>
              </a:rPr>
              <a:t>eröffnet mit grundlegendem Konflikt: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Zeit vergeht – unabhängig von Entscheidungen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Veränderung geschieht – auch ohne unser Zutun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Das Leben bewegt sich weiter</a:t>
            </a:r>
          </a:p>
          <a:p>
            <a:pPr>
              <a:lnSpc>
                <a:spcPct val="150000"/>
              </a:lnSpc>
            </a:pPr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Wir sind nicht stabil – wir sind unterwegs.  Diese Erkenntnis öffnet den Raum für alles, was folgt.</a:t>
            </a:r>
          </a:p>
        </p:txBody>
      </p:sp>
      <p:pic>
        <p:nvPicPr>
          <p:cNvPr id="1030" name="Picture 6" descr="Hubert von Goisern - GREEN BRANDS">
            <a:extLst>
              <a:ext uri="{FF2B5EF4-FFF2-40B4-BE49-F238E27FC236}">
                <a16:creationId xmlns:a16="http://schemas.microsoft.com/office/drawing/2014/main" id="{EE661620-E3E9-9994-07AA-472D4A0D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58" y="2398954"/>
            <a:ext cx="3407545" cy="428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8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6771-4498-4BF0-091A-9F9C9FFB0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7BCADD-AAB1-AD72-B7F4-6D7EAE4C7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DF556E1E-0F90-653E-D499-4253CCC490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160DF60-C5DE-9A3F-5A5D-14EF1E6A3A2E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154619-5AAE-851F-495E-FBB289E5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876AB2-A802-F4D5-6CBA-9483E9BBF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961EAE-830A-CFC9-433D-6F70A21B8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23F32BDE-C23B-549E-BC99-BC238C55A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B9E7185-48B6-7415-DB63-53C3B914BEB4}"/>
              </a:ext>
            </a:extLst>
          </p:cNvPr>
          <p:cNvSpPr txBox="1"/>
          <p:nvPr/>
        </p:nvSpPr>
        <p:spPr>
          <a:xfrm>
            <a:off x="1556951" y="1742194"/>
            <a:ext cx="315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+mj-lt"/>
                <a:cs typeface="Calibri" panose="020F0502020204030204" pitchFamily="34" charset="0"/>
              </a:rPr>
              <a:t>Pizzera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und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Jaus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E032C8-4384-9308-6118-9E311F7C5E72}"/>
              </a:ext>
            </a:extLst>
          </p:cNvPr>
          <p:cNvSpPr txBox="1"/>
          <p:nvPr/>
        </p:nvSpPr>
        <p:spPr>
          <a:xfrm>
            <a:off x="4798932" y="2300251"/>
            <a:ext cx="681787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  <a:cs typeface="Calibri" panose="020F0502020204030204" pitchFamily="34" charset="0"/>
              </a:rPr>
              <a:t>„Kaleidoskop“ – </a:t>
            </a:r>
            <a:r>
              <a:rPr lang="de-DE" sz="2200" dirty="0">
                <a:latin typeface="+mj-lt"/>
                <a:cs typeface="Calibri" panose="020F0502020204030204" pitchFamily="34" charset="0"/>
              </a:rPr>
              <a:t>der eigentliche Lebensbogen beginnt: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Anfang von Beziehung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Offenheit und Möglichkeit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Idealisierung und Suche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Das Kaleidoskop ist ein starkes Bild:  Die Wirklichkeit ist nicht festgelegt. Sie entsteht durch unseren Blick.</a:t>
            </a: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Der Anfang ist nicht stabil – sondern formbar. Hier beginnt die Bewegung des Konzerts.</a:t>
            </a:r>
          </a:p>
        </p:txBody>
      </p:sp>
      <p:pic>
        <p:nvPicPr>
          <p:cNvPr id="2050" name="Picture 2" descr="Unerhört solide — Pizzera &amp; Jaus — SZENE Salzburg">
            <a:extLst>
              <a:ext uri="{FF2B5EF4-FFF2-40B4-BE49-F238E27FC236}">
                <a16:creationId xmlns:a16="http://schemas.microsoft.com/office/drawing/2014/main" id="{571A4C6A-7350-649F-EF61-453C10E0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58" y="2493812"/>
            <a:ext cx="3277336" cy="43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688AD-759D-09F1-473D-DAC2B999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63B5DD-4BEA-C46C-9944-16EF0C7B5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1BB0E569-30E0-2BFE-F548-4B494D7974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983C25A-5B75-CE57-7CBF-A3AA8F0008A4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B5BB3-7D3D-4C2D-D4B2-DABE4FAF5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B01FB6-DD56-5B62-CC7E-5DF9B4602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82DCCE-AB7C-8130-1AAD-DF0085082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9B0759E2-1B98-2FA9-2D44-EC57A85CC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1BAB8D7-5C14-BE1E-3A00-053B0FEA9C20}"/>
              </a:ext>
            </a:extLst>
          </p:cNvPr>
          <p:cNvSpPr txBox="1"/>
          <p:nvPr/>
        </p:nvSpPr>
        <p:spPr>
          <a:xfrm>
            <a:off x="789709" y="174219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+mj-lt"/>
                <a:cs typeface="Calibri" panose="020F0502020204030204" pitchFamily="34" charset="0"/>
              </a:rPr>
              <a:t>Namika</a:t>
            </a:r>
            <a:endParaRPr lang="de-DE" sz="24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CEEDF4-04C4-4DFF-D310-D6A393504878}"/>
              </a:ext>
            </a:extLst>
          </p:cNvPr>
          <p:cNvSpPr txBox="1"/>
          <p:nvPr/>
        </p:nvSpPr>
        <p:spPr>
          <a:xfrm>
            <a:off x="2916736" y="2510660"/>
            <a:ext cx="5341694" cy="3480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„Je ne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parle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pas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+mj-lt"/>
                <a:cs typeface="Calibri" panose="020F0502020204030204" pitchFamily="34" charset="0"/>
              </a:rPr>
              <a:t>francais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“ &amp; Symphonie“ </a:t>
            </a:r>
          </a:p>
          <a:p>
            <a:pPr algn="ctr"/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Nähe ist eine zentrale Erfahrung</a:t>
            </a:r>
          </a:p>
          <a:p>
            <a:pPr algn="ctr"/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Lieder und Moderation verdeutlichen: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Nähe als Chance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Nähe als Unsicherheit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Nähe als Risiko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502BB4-8C1A-60B8-05EA-47D3A6B1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2477541"/>
            <a:ext cx="2543698" cy="38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85EDCA2-D9AD-29FC-E837-75F7E1B0236A}"/>
              </a:ext>
            </a:extLst>
          </p:cNvPr>
          <p:cNvSpPr txBox="1"/>
          <p:nvPr/>
        </p:nvSpPr>
        <p:spPr>
          <a:xfrm>
            <a:off x="9133367" y="1835009"/>
            <a:ext cx="267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Silbermond</a:t>
            </a:r>
          </a:p>
        </p:txBody>
      </p:sp>
      <p:pic>
        <p:nvPicPr>
          <p:cNvPr id="3078" name="Picture 6" descr="Silbermond - Fan Lexikon">
            <a:extLst>
              <a:ext uri="{FF2B5EF4-FFF2-40B4-BE49-F238E27FC236}">
                <a16:creationId xmlns:a16="http://schemas.microsoft.com/office/drawing/2014/main" id="{A99679E7-FF2D-3E94-2E7C-08D09E013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1"/>
          <a:stretch>
            <a:fillRect/>
          </a:stretch>
        </p:blipFill>
        <p:spPr bwMode="auto">
          <a:xfrm>
            <a:off x="8371288" y="2510661"/>
            <a:ext cx="3432784" cy="38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8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9DB8E-0768-F051-958C-501C835B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1CA659-4911-454A-B5E0-D9FFC564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0125A326-671D-5050-44D6-D8F0C2F89F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C421CD2-2F62-9678-5279-55FFF40FB0A0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8C804-B6B3-22FD-8238-8D6AB3C62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004FD4-E540-F443-6F1A-B326E5416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409371-C9F3-FBAD-4819-AEF185646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174D875A-9F54-5EBA-392C-C8EABBA3B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2F85D8D-D034-DF93-D786-B782E83D7F94}"/>
              </a:ext>
            </a:extLst>
          </p:cNvPr>
          <p:cNvSpPr txBox="1"/>
          <p:nvPr/>
        </p:nvSpPr>
        <p:spPr>
          <a:xfrm>
            <a:off x="526473" y="1742194"/>
            <a:ext cx="315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Sportfreunde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Stiller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69A522-B40D-B661-6321-EFB6989C0D5B}"/>
              </a:ext>
            </a:extLst>
          </p:cNvPr>
          <p:cNvSpPr txBox="1"/>
          <p:nvPr/>
        </p:nvSpPr>
        <p:spPr>
          <a:xfrm>
            <a:off x="3906982" y="2493812"/>
            <a:ext cx="4876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+mj-lt"/>
                <a:cs typeface="Calibri" panose="020F0502020204030204" pitchFamily="34" charset="0"/>
              </a:rPr>
              <a:t>„Kompliment“ &amp; „Cordula Grün“ </a:t>
            </a:r>
          </a:p>
          <a:p>
            <a:pPr algn="ctr"/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Wie geht man mit dieser Unsicherheit um: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Nähe absichern, viel geben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Nähe riskieren, alles in den Moment werfen</a:t>
            </a:r>
          </a:p>
          <a:p>
            <a:pPr algn="ctr"/>
            <a:br>
              <a:rPr lang="de-DE" sz="2200" dirty="0">
                <a:latin typeface="+mj-lt"/>
                <a:cs typeface="Calibri" panose="020F0502020204030204" pitchFamily="34" charset="0"/>
              </a:rPr>
            </a:br>
            <a:r>
              <a:rPr lang="de-DE" sz="2200" dirty="0">
                <a:latin typeface="+mj-lt"/>
                <a:cs typeface="Calibri" panose="020F0502020204030204" pitchFamily="34" charset="0"/>
              </a:rPr>
              <a:t>Beides als häufige Reaktionen,</a:t>
            </a:r>
          </a:p>
          <a:p>
            <a:pPr algn="ctr"/>
            <a:r>
              <a:rPr lang="de-DE" sz="2200" dirty="0">
                <a:latin typeface="+mj-lt"/>
                <a:cs typeface="Calibri" panose="020F0502020204030204" pitchFamily="34" charset="0"/>
              </a:rPr>
              <a:t>die man im Leben entwickelt.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2D537EA-F2B3-6723-6110-74DE0B60BC78}"/>
              </a:ext>
            </a:extLst>
          </p:cNvPr>
          <p:cNvSpPr txBox="1"/>
          <p:nvPr/>
        </p:nvSpPr>
        <p:spPr>
          <a:xfrm>
            <a:off x="9892145" y="1742195"/>
            <a:ext cx="191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Josh</a:t>
            </a:r>
          </a:p>
        </p:txBody>
      </p:sp>
      <p:pic>
        <p:nvPicPr>
          <p:cNvPr id="9218" name="Picture 2" descr="Josh.: Der mit dem Riesen-Wiesn-Hit - Musik - derStandard.de › Kultur">
            <a:extLst>
              <a:ext uri="{FF2B5EF4-FFF2-40B4-BE49-F238E27FC236}">
                <a16:creationId xmlns:a16="http://schemas.microsoft.com/office/drawing/2014/main" id="{DFA83C9C-DF2C-628F-F55D-E04BF3FCB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34437"/>
          <a:stretch>
            <a:fillRect/>
          </a:stretch>
        </p:blipFill>
        <p:spPr bwMode="auto">
          <a:xfrm>
            <a:off x="8950036" y="2444903"/>
            <a:ext cx="2769109" cy="38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portfreunde Stiller Tickets, Tourtermine und Konzerte 2027 und 2026 –  Songkick">
            <a:extLst>
              <a:ext uri="{FF2B5EF4-FFF2-40B4-BE49-F238E27FC236}">
                <a16:creationId xmlns:a16="http://schemas.microsoft.com/office/drawing/2014/main" id="{0CFF8C62-E64C-4978-77A6-26E84D651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r="7140"/>
          <a:stretch>
            <a:fillRect/>
          </a:stretch>
        </p:blipFill>
        <p:spPr bwMode="auto">
          <a:xfrm>
            <a:off x="268978" y="2493812"/>
            <a:ext cx="324375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00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B17A-8507-CCF7-CB33-235246C3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7CC91C-A1BC-AE06-2685-96000C4A0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Grafik 4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6875A055-3A88-56D9-125A-76202BDAC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966" r="5737" b="17267"/>
          <a:stretch/>
        </p:blipFill>
        <p:spPr>
          <a:xfrm>
            <a:off x="-21" y="289953"/>
            <a:ext cx="12191979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FB79CEC-DE06-9991-BAED-FA41589E916F}"/>
              </a:ext>
            </a:extLst>
          </p:cNvPr>
          <p:cNvSpPr/>
          <p:nvPr/>
        </p:nvSpPr>
        <p:spPr>
          <a:xfrm>
            <a:off x="0" y="15371"/>
            <a:ext cx="12192021" cy="12665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480286-240C-16F4-5749-EA637B6D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8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4EFD89-346E-818C-968B-6381273D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951" y="139955"/>
            <a:ext cx="10375969" cy="725018"/>
          </a:xfrm>
        </p:spPr>
        <p:txBody>
          <a:bodyPr anchor="ctr">
            <a:noAutofit/>
          </a:bodyPr>
          <a:lstStyle/>
          <a:p>
            <a:r>
              <a:rPr lang="de-DE" sz="4000" b="1" cap="none" dirty="0">
                <a:latin typeface="DINPro-Bold" panose="02000503030000020004" pitchFamily="2" charset="0"/>
              </a:rPr>
              <a:t>Auf das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647847-3FC0-1C1D-2BF2-4DF6513F8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724" y="648640"/>
            <a:ext cx="9968174" cy="502596"/>
          </a:xfrm>
        </p:spPr>
        <p:txBody>
          <a:bodyPr anchor="ctr">
            <a:normAutofit/>
          </a:bodyPr>
          <a:lstStyle/>
          <a:p>
            <a:r>
              <a:rPr lang="de-DE" sz="1600" dirty="0">
                <a:latin typeface="DINPro-Regular" panose="02000503030000020004" pitchFamily="2" charset="0"/>
              </a:rPr>
              <a:t>Männerchor Götzis</a:t>
            </a:r>
          </a:p>
        </p:txBody>
      </p:sp>
      <p:pic>
        <p:nvPicPr>
          <p:cNvPr id="7" name="Grafik 6" descr="Ein Bild, das Text, Schrift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A3253E1D-8B64-F2F4-DC01-B85C012E4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140018"/>
            <a:ext cx="926778" cy="924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2FD301-E529-0595-BF54-FE515D766471}"/>
              </a:ext>
            </a:extLst>
          </p:cNvPr>
          <p:cNvSpPr txBox="1"/>
          <p:nvPr/>
        </p:nvSpPr>
        <p:spPr>
          <a:xfrm>
            <a:off x="1305239" y="1742194"/>
            <a:ext cx="340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Reinhard</a:t>
            </a:r>
            <a:r>
              <a:rPr lang="de-DE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de-DE" sz="2400" b="1" dirty="0">
                <a:latin typeface="+mj-lt"/>
                <a:cs typeface="Calibri" panose="020F0502020204030204" pitchFamily="34" charset="0"/>
              </a:rPr>
              <a:t>Franz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A960675-0A11-6931-F1BB-F33126B8676C}"/>
              </a:ext>
            </a:extLst>
          </p:cNvPr>
          <p:cNvSpPr txBox="1"/>
          <p:nvPr/>
        </p:nvSpPr>
        <p:spPr>
          <a:xfrm>
            <a:off x="4518604" y="2203859"/>
            <a:ext cx="709820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+mj-lt"/>
                <a:cs typeface="Calibri" panose="020F0502020204030204" pitchFamily="34" charset="0"/>
              </a:rPr>
              <a:t>„Wieder do“ &amp; „Der alte Liedersänger“</a:t>
            </a:r>
          </a:p>
          <a:p>
            <a:endParaRPr lang="de-DE" sz="2400" dirty="0"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Der Blick richtet sich nach innen – es geht um Identität: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Wer bin ich?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Warum tue ich, was ich tue?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de-DE" sz="2200" dirty="0">
                <a:latin typeface="+mj-lt"/>
                <a:cs typeface="Calibri" panose="020F0502020204030204" pitchFamily="34" charset="0"/>
              </a:rPr>
              <a:t>Was trägt mich (wirklich)?</a:t>
            </a:r>
          </a:p>
          <a:p>
            <a:endParaRPr lang="de-DE" sz="2200" dirty="0">
              <a:latin typeface="+mj-lt"/>
              <a:cs typeface="Calibri" panose="020F0502020204030204" pitchFamily="34" charset="0"/>
            </a:endParaRPr>
          </a:p>
          <a:p>
            <a:r>
              <a:rPr lang="de-DE" sz="2200" dirty="0">
                <a:latin typeface="+mj-lt"/>
                <a:cs typeface="Calibri" panose="020F0502020204030204" pitchFamily="34" charset="0"/>
              </a:rPr>
              <a:t>Künstlerische Reduktion (Liedermacher)</a:t>
            </a:r>
            <a:br>
              <a:rPr lang="de-DE" sz="2200" dirty="0">
                <a:latin typeface="+mj-lt"/>
                <a:cs typeface="Calibri" panose="020F0502020204030204" pitchFamily="34" charset="0"/>
              </a:rPr>
            </a:br>
            <a:r>
              <a:rPr lang="de-DE" sz="2200" dirty="0">
                <a:latin typeface="+mj-lt"/>
                <a:cs typeface="Calibri" panose="020F0502020204030204" pitchFamily="34" charset="0"/>
              </a:rPr>
              <a:t>unterstützt diese Intimität.</a:t>
            </a:r>
          </a:p>
        </p:txBody>
      </p:sp>
      <p:pic>
        <p:nvPicPr>
          <p:cNvPr id="4098" name="Picture 2" descr="Reini Franz">
            <a:extLst>
              <a:ext uri="{FF2B5EF4-FFF2-40B4-BE49-F238E27FC236}">
                <a16:creationId xmlns:a16="http://schemas.microsoft.com/office/drawing/2014/main" id="{753E2FAB-CEB9-1A9C-19B3-47512143F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r="44276"/>
          <a:stretch>
            <a:fillRect/>
          </a:stretch>
        </p:blipFill>
        <p:spPr bwMode="auto">
          <a:xfrm>
            <a:off x="575191" y="2244858"/>
            <a:ext cx="3498452" cy="476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64337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richt Chorleitung" id="{7BA806F4-E37F-164B-B258-6012186F0FC8}" vid="{B49BC382-2853-6B40-817E-C4095C5D406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9E6369-5304-C74F-8EA8-F2876B5634A8}">
  <we:reference id="wa200005566" version="3.0.0.3" store="de-DE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ChronicleVTI</Template>
  <TotalTime>0</TotalTime>
  <Words>1242</Words>
  <Application>Microsoft Macintosh PowerPoint</Application>
  <PresentationFormat>Breitbild</PresentationFormat>
  <Paragraphs>270</Paragraphs>
  <Slides>29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Aptos</vt:lpstr>
      <vt:lpstr>Arial</vt:lpstr>
      <vt:lpstr>Calisto MT</vt:lpstr>
      <vt:lpstr>DINPro-Bold</vt:lpstr>
      <vt:lpstr>DINPro-Regular</vt:lpstr>
      <vt:lpstr>Univers Condensed</vt:lpstr>
      <vt:lpstr>Wingdings</vt:lpstr>
      <vt:lpstr>ChronicleVTI</vt:lpstr>
      <vt:lpstr>Auf das Leben – Konzert 2026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  <vt:lpstr>Auf das Leben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Vera Prantl-Stock</dc:creator>
  <cp:lastModifiedBy>Vera Prantl-Stock</cp:lastModifiedBy>
  <cp:revision>18</cp:revision>
  <dcterms:created xsi:type="dcterms:W3CDTF">2026-02-11T11:03:07Z</dcterms:created>
  <dcterms:modified xsi:type="dcterms:W3CDTF">2026-02-20T16:17:27Z</dcterms:modified>
</cp:coreProperties>
</file>